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68" d="100"/>
          <a:sy n="68" d="100"/>
        </p:scale>
        <p:origin x="1194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1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25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639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65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1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672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179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996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45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2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657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Tony Nguyen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12/01/23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491306" cy="4351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Filtered database to include only Falcon 9 launches</a:t>
            </a:r>
          </a:p>
          <a:p>
            <a:endParaRPr lang="en-US" dirty="0"/>
          </a:p>
          <a:p>
            <a:r>
              <a:rPr lang="en-US" dirty="0"/>
              <a:t>Used replace() to replace Null values with the PayloadMass mean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A7F9F0-8448-058D-CF87-2C21EBC8F7FE}"/>
              </a:ext>
            </a:extLst>
          </p:cNvPr>
          <p:cNvSpPr txBox="1"/>
          <p:nvPr/>
        </p:nvSpPr>
        <p:spPr>
          <a:xfrm>
            <a:off x="0" y="6148199"/>
            <a:ext cx="13153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https://github.com/Magician960/IBM-DS-Capstone-Project/blob/main/Complete%20the%20Data%20Collection%20API%20Lab_v2.ipynb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C24BEC-CA91-B450-DB86-D8B6C739DD3D}"/>
              </a:ext>
            </a:extLst>
          </p:cNvPr>
          <p:cNvSpPr txBox="1"/>
          <p:nvPr/>
        </p:nvSpPr>
        <p:spPr>
          <a:xfrm>
            <a:off x="72220" y="6453621"/>
            <a:ext cx="100141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https://github.com/Magician960/IBM-DS-Capstone-Project/blob/main/Data%20Collection%20with%20Web%20Scraping%20Lab.ipynb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615E7B-C73C-7A90-D436-1292903F0377}"/>
              </a:ext>
            </a:extLst>
          </p:cNvPr>
          <p:cNvSpPr txBox="1"/>
          <p:nvPr/>
        </p:nvSpPr>
        <p:spPr>
          <a:xfrm>
            <a:off x="7869199" y="1428041"/>
            <a:ext cx="3443763" cy="36933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/>
              <a:t>df[df['</a:t>
            </a:r>
            <a:r>
              <a:rPr lang="en-US" sz="1800" dirty="0" err="1"/>
              <a:t>BoosterVersion</a:t>
            </a:r>
            <a:r>
              <a:rPr lang="en-US" sz="1800" dirty="0"/>
              <a:t>']!='Falcon 1']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1349AE-568B-6371-BF92-7D73A354CD0F}"/>
              </a:ext>
            </a:extLst>
          </p:cNvPr>
          <p:cNvSpPr txBox="1"/>
          <p:nvPr/>
        </p:nvSpPr>
        <p:spPr>
          <a:xfrm>
            <a:off x="7650131" y="3329496"/>
            <a:ext cx="3881897" cy="36933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/>
              <a:t>replace(np.nan, payload_mass_mean)']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6293690-B520-88DB-3859-C57A050684DE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9587102" y="1825625"/>
            <a:ext cx="3978" cy="15038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Charted used include:</a:t>
            </a:r>
          </a:p>
          <a:p>
            <a:pPr lvl="1"/>
            <a:r>
              <a:rPr lang="en-US" dirty="0"/>
              <a:t>Scatterplot - FlightNumber vs. PayloadMass</a:t>
            </a:r>
          </a:p>
          <a:p>
            <a:pPr lvl="1"/>
            <a:r>
              <a:rPr lang="en-US" dirty="0"/>
              <a:t>Scatterplot - FlightNumber vs LaunchSite</a:t>
            </a:r>
          </a:p>
          <a:p>
            <a:pPr lvl="1"/>
            <a:r>
              <a:rPr lang="en-US" dirty="0"/>
              <a:t>Scatterplot - FlightNumber vs Orbit</a:t>
            </a:r>
          </a:p>
          <a:p>
            <a:pPr lvl="1"/>
            <a:r>
              <a:rPr lang="en-US" dirty="0"/>
              <a:t>Scatterplot -  Orbit vs Payload Mass</a:t>
            </a:r>
          </a:p>
          <a:p>
            <a:pPr lvl="1"/>
            <a:r>
              <a:rPr lang="en-US" dirty="0"/>
              <a:t>Line chart – Year vs Success Rate</a:t>
            </a:r>
          </a:p>
          <a:p>
            <a:pPr lvl="1"/>
            <a:r>
              <a:rPr lang="en-US" dirty="0"/>
              <a:t>Bar chart – Orbit vs Success Rate</a:t>
            </a:r>
          </a:p>
          <a:p>
            <a:pPr lvl="1"/>
            <a:endParaRPr lang="en-US" dirty="0"/>
          </a:p>
          <a:p>
            <a:r>
              <a:rPr lang="en-US" dirty="0"/>
              <a:t>Doing so allows us to compare how rocket launches change over time, especially their success rate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59A341-D14B-B695-3074-2DCF372F6749}"/>
              </a:ext>
            </a:extLst>
          </p:cNvPr>
          <p:cNvSpPr txBox="1"/>
          <p:nvPr/>
        </p:nvSpPr>
        <p:spPr>
          <a:xfrm>
            <a:off x="0" y="6455976"/>
            <a:ext cx="13153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https://github.com/Magician960/IBM-DS-Capstone-Project/blob/main/EDA%20with%20Data%20Viz%20Lab.ipynb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Listed unique launch sites used</a:t>
            </a:r>
          </a:p>
          <a:p>
            <a:r>
              <a:rPr lang="en-US" dirty="0"/>
              <a:t>Calculated total and average payload mass sent</a:t>
            </a:r>
          </a:p>
          <a:p>
            <a:r>
              <a:rPr lang="en-US" dirty="0"/>
              <a:t>Found boosters with successful drone ship landings</a:t>
            </a:r>
          </a:p>
          <a:p>
            <a:r>
              <a:rPr lang="en-US" dirty="0"/>
              <a:t>Listed booster versions that carried maximum payloads</a:t>
            </a:r>
          </a:p>
          <a:p>
            <a:r>
              <a:rPr lang="en-US" dirty="0"/>
              <a:t>Counted successful and failed landings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97A262-6916-C6E0-02E4-CD2971283BE5}"/>
              </a:ext>
            </a:extLst>
          </p:cNvPr>
          <p:cNvSpPr txBox="1"/>
          <p:nvPr/>
        </p:nvSpPr>
        <p:spPr>
          <a:xfrm>
            <a:off x="0" y="6455976"/>
            <a:ext cx="13153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https://github.com/Magician960/IBM-DS-Capstone-Project/blob/main/EDA%20SQL%20Lab.ipynb</a:t>
            </a: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Marked all launch sites and all successful/failed launches for each one on a world map.</a:t>
            </a:r>
          </a:p>
          <a:p>
            <a:endParaRPr lang="en-US" dirty="0"/>
          </a:p>
          <a:p>
            <a:r>
              <a:rPr lang="en-US" dirty="0"/>
              <a:t>Doing so we can compare which launch site was used most often and which provided the most successful launches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37C43E-ADE6-7511-233D-221A3AD3554A}"/>
              </a:ext>
            </a:extLst>
          </p:cNvPr>
          <p:cNvSpPr txBox="1"/>
          <p:nvPr/>
        </p:nvSpPr>
        <p:spPr>
          <a:xfrm>
            <a:off x="0" y="6455976"/>
            <a:ext cx="13153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https://github.com/Magician960/IBM-DS-Capstone-Project/blob/main/Data%20Viz%20with%20Folium.ipynb</a:t>
            </a: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 pie chart to compare the proportion of successful to failed launches</a:t>
            </a:r>
          </a:p>
          <a:p>
            <a:r>
              <a:rPr lang="en-US" dirty="0"/>
              <a:t>A scatterplot to compare successful launches at different payload masses within a specific range</a:t>
            </a:r>
          </a:p>
          <a:p>
            <a:r>
              <a:rPr lang="en-US" dirty="0"/>
              <a:t>Both can information for all launches or a specific launch site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EED851-CCFA-CA7E-5850-B404F628DA52}"/>
              </a:ext>
            </a:extLst>
          </p:cNvPr>
          <p:cNvSpPr txBox="1"/>
          <p:nvPr/>
        </p:nvSpPr>
        <p:spPr>
          <a:xfrm>
            <a:off x="0" y="6455976"/>
            <a:ext cx="13153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https://github.com/Magician960/IBM-DS-Capstone-Project/blob/main/spacex_dash_app.py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Standardized table data</a:t>
            </a:r>
          </a:p>
          <a:p>
            <a:r>
              <a:rPr lang="en-US" dirty="0"/>
              <a:t>Split both target variable and predictor variables into training and testing sets</a:t>
            </a:r>
          </a:p>
          <a:p>
            <a:r>
              <a:rPr lang="en-US" dirty="0"/>
              <a:t>Used </a:t>
            </a:r>
            <a:r>
              <a:rPr lang="en-US" b="0" i="0" dirty="0">
                <a:effectLst/>
                <a:latin typeface="Menlo"/>
              </a:rPr>
              <a:t>GridSearchCV on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SVM</a:t>
            </a:r>
          </a:p>
          <a:p>
            <a:pPr lvl="1"/>
            <a:r>
              <a:rPr lang="en-US" dirty="0"/>
              <a:t>Decision Tree Classifier</a:t>
            </a:r>
          </a:p>
          <a:p>
            <a:pPr lvl="1"/>
            <a:r>
              <a:rPr lang="en-US" dirty="0"/>
              <a:t>K-nearest neighbours</a:t>
            </a:r>
          </a:p>
          <a:p>
            <a:r>
              <a:rPr lang="en-US" dirty="0"/>
              <a:t>Determined best classification model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5CF3CD-A5B4-7F49-0051-1FFEB0963BA0}"/>
              </a:ext>
            </a:extLst>
          </p:cNvPr>
          <p:cNvSpPr txBox="1"/>
          <p:nvPr/>
        </p:nvSpPr>
        <p:spPr>
          <a:xfrm>
            <a:off x="0" y="6455976"/>
            <a:ext cx="13153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https://github.com/Magician960/IBM-DS-Capstone-Project/blob/main/Machine%20Learning%20Prediction%20Lab.ipynb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14635" y="2479788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BBC45AB-38F2-B696-AFA0-B9FCBAA7AC38}"/>
              </a:ext>
            </a:extLst>
          </p:cNvPr>
          <p:cNvSpPr txBox="1">
            <a:spLocks/>
          </p:cNvSpPr>
          <p:nvPr/>
        </p:nvSpPr>
        <p:spPr>
          <a:xfrm>
            <a:off x="579283" y="1765143"/>
            <a:ext cx="11271091" cy="4300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3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cost of space travel is going down, and commercial space flight is becoming more and more viable for the general public.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3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is one example of a company that has used innovation to reduce the cost of launching a rocket by landing and then reusing the initial stage of the rocket.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3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Thus, we wish to analyze SpaceX’s past rocket launches and determine if there’s any pattern and characteristics which would lead to a successful landing of its 1</a:t>
            </a:r>
            <a:r>
              <a:rPr lang="en-US" sz="3200" baseline="30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</a:t>
            </a:r>
            <a:r>
              <a:rPr lang="en-US" sz="3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stage rocket.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Collected raw data from API using the GET request</a:t>
            </a:r>
          </a:p>
          <a:p>
            <a:pPr marL="0" indent="0">
              <a:buNone/>
            </a:pPr>
            <a:r>
              <a:rPr lang="en-US" sz="1800" dirty="0" err="1"/>
              <a:t>requests.get</a:t>
            </a:r>
            <a:r>
              <a:rPr lang="en-US" sz="1800" dirty="0"/>
              <a:t>(</a:t>
            </a:r>
            <a:r>
              <a:rPr lang="en-US" sz="1800" dirty="0" err="1"/>
              <a:t>spacex_url</a:t>
            </a:r>
            <a:r>
              <a:rPr lang="en-US" sz="1800" dirty="0"/>
              <a:t>)</a:t>
            </a:r>
          </a:p>
          <a:p>
            <a:r>
              <a:rPr lang="en-US" dirty="0"/>
              <a:t>Used API again to replace ID values in table with specified data</a:t>
            </a:r>
          </a:p>
          <a:p>
            <a:pPr marL="0" indent="0">
              <a:buNone/>
            </a:pPr>
            <a:r>
              <a:rPr lang="en-US" sz="1800" dirty="0"/>
              <a:t>e.g. getBoosterVersion(data)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6EB615-4203-936F-CBB5-2B5E83E2875E}"/>
              </a:ext>
            </a:extLst>
          </p:cNvPr>
          <p:cNvSpPr txBox="1"/>
          <p:nvPr/>
        </p:nvSpPr>
        <p:spPr>
          <a:xfrm>
            <a:off x="0" y="6537258"/>
            <a:ext cx="13153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https://github.com/Magician960/IBM-DS-Capstone-Project/blob/main/Complete%20the%20Data%20Collection%20API%20Lab_v2.ipynb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6940D6-6901-F558-297D-541FAE9D8E7E}"/>
              </a:ext>
            </a:extLst>
          </p:cNvPr>
          <p:cNvSpPr txBox="1"/>
          <p:nvPr/>
        </p:nvSpPr>
        <p:spPr>
          <a:xfrm>
            <a:off x="7716799" y="1275641"/>
            <a:ext cx="2491323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/>
              <a:t>requests.get(spacex_url)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252B80-A7B5-0600-C734-843E119B9024}"/>
              </a:ext>
            </a:extLst>
          </p:cNvPr>
          <p:cNvSpPr txBox="1"/>
          <p:nvPr/>
        </p:nvSpPr>
        <p:spPr>
          <a:xfrm>
            <a:off x="7716796" y="2392039"/>
            <a:ext cx="2526332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/>
              <a:t>getBoosterVersion(data)</a:t>
            </a:r>
          </a:p>
          <a:p>
            <a:endParaRPr lang="en-US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6CED07-42AE-1C36-7CF2-AE162B33A483}"/>
              </a:ext>
            </a:extLst>
          </p:cNvPr>
          <p:cNvSpPr txBox="1"/>
          <p:nvPr/>
        </p:nvSpPr>
        <p:spPr>
          <a:xfrm>
            <a:off x="7716796" y="3450596"/>
            <a:ext cx="2491323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getLaunchSite(data)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7ABF43-6B89-8458-180B-DCE8B68A3EFA}"/>
              </a:ext>
            </a:extLst>
          </p:cNvPr>
          <p:cNvSpPr txBox="1"/>
          <p:nvPr/>
        </p:nvSpPr>
        <p:spPr>
          <a:xfrm>
            <a:off x="7751808" y="4551519"/>
            <a:ext cx="2456314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getPayloadData(data)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AFEF95-9563-1EEE-B36E-8C92C8D21930}"/>
              </a:ext>
            </a:extLst>
          </p:cNvPr>
          <p:cNvSpPr txBox="1"/>
          <p:nvPr/>
        </p:nvSpPr>
        <p:spPr>
          <a:xfrm>
            <a:off x="7716798" y="5635373"/>
            <a:ext cx="2456314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/>
              <a:t>getCoreData(data)</a:t>
            </a:r>
          </a:p>
          <a:p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2A7AB21-1B1B-0B9F-0B48-B9C3B3D8A828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8962461" y="1921972"/>
            <a:ext cx="17501" cy="470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411FA54-C05B-E83F-A77B-C5EA2ADEEEFA}"/>
              </a:ext>
            </a:extLst>
          </p:cNvPr>
          <p:cNvCxnSpPr>
            <a:cxnSpLocks/>
          </p:cNvCxnSpPr>
          <p:nvPr/>
        </p:nvCxnSpPr>
        <p:spPr>
          <a:xfrm>
            <a:off x="8927454" y="3016345"/>
            <a:ext cx="17501" cy="470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6580329-E1E2-C2C0-83B9-2C337F5CE57D}"/>
              </a:ext>
            </a:extLst>
          </p:cNvPr>
          <p:cNvCxnSpPr>
            <a:cxnSpLocks/>
          </p:cNvCxnSpPr>
          <p:nvPr/>
        </p:nvCxnSpPr>
        <p:spPr>
          <a:xfrm>
            <a:off x="8909953" y="4100307"/>
            <a:ext cx="17501" cy="470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4AC0784-A175-E0F5-0B8E-E340218C8CD5}"/>
              </a:ext>
            </a:extLst>
          </p:cNvPr>
          <p:cNvCxnSpPr>
            <a:cxnSpLocks/>
          </p:cNvCxnSpPr>
          <p:nvPr/>
        </p:nvCxnSpPr>
        <p:spPr>
          <a:xfrm>
            <a:off x="8891448" y="5170536"/>
            <a:ext cx="17501" cy="470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 GET method to request the Falcon9 Launch HTML page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Extracted column names from the HTML table header using BeautifulSoup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dataframe from extracted row data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E6198A-5475-1215-0103-22A6B6105E4B}"/>
              </a:ext>
            </a:extLst>
          </p:cNvPr>
          <p:cNvSpPr txBox="1"/>
          <p:nvPr/>
        </p:nvSpPr>
        <p:spPr>
          <a:xfrm>
            <a:off x="72220" y="6453621"/>
            <a:ext cx="100141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https://github.com/Magician960/IBM-DS-Capstone-Project/blob/main/Data%20Collection%20with%20Web%20Scraping%20Lab.ipynb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90CA7B-F437-3A48-0084-66EB33EAC859}"/>
              </a:ext>
            </a:extLst>
          </p:cNvPr>
          <p:cNvSpPr txBox="1"/>
          <p:nvPr/>
        </p:nvSpPr>
        <p:spPr>
          <a:xfrm>
            <a:off x="7716799" y="1275641"/>
            <a:ext cx="2357440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/>
              <a:t>requests.get(</a:t>
            </a:r>
            <a:r>
              <a:rPr lang="en-US" sz="1800" dirty="0" err="1"/>
              <a:t>static_url</a:t>
            </a:r>
            <a:r>
              <a:rPr lang="en-US" sz="1800" dirty="0"/>
              <a:t>)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D7C91-D131-5E63-D263-53A4A9A7BEC3}"/>
              </a:ext>
            </a:extLst>
          </p:cNvPr>
          <p:cNvSpPr txBox="1"/>
          <p:nvPr/>
        </p:nvSpPr>
        <p:spPr>
          <a:xfrm>
            <a:off x="7239681" y="2322403"/>
            <a:ext cx="3311676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800" dirty="0"/>
              <a:t>BeautifulSoup</a:t>
            </a:r>
            <a:br>
              <a:rPr lang="en-US" sz="1800" dirty="0"/>
            </a:br>
            <a:r>
              <a:rPr lang="en-US" sz="1800" dirty="0"/>
              <a:t>(</a:t>
            </a:r>
            <a:r>
              <a:rPr lang="en-US" sz="1800" dirty="0" err="1"/>
              <a:t>wiki_data.content</a:t>
            </a:r>
            <a:r>
              <a:rPr lang="en-US" sz="1800" dirty="0"/>
              <a:t>, '</a:t>
            </a:r>
            <a:r>
              <a:rPr lang="en-US" sz="1800" dirty="0" err="1"/>
              <a:t>html.parser</a:t>
            </a:r>
            <a:r>
              <a:rPr lang="en-US" sz="1800" dirty="0"/>
              <a:t>')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834CF3-387D-A789-31B6-C1F9A8B626C2}"/>
              </a:ext>
            </a:extLst>
          </p:cNvPr>
          <p:cNvSpPr txBox="1"/>
          <p:nvPr/>
        </p:nvSpPr>
        <p:spPr>
          <a:xfrm>
            <a:off x="7226793" y="3374915"/>
            <a:ext cx="3337452" cy="36933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1800" dirty="0" err="1"/>
              <a:t>extract_column_from_header</a:t>
            </a:r>
            <a:r>
              <a:rPr lang="en-US" sz="1800" dirty="0"/>
              <a:t>(</a:t>
            </a:r>
            <a:r>
              <a:rPr lang="en-US" sz="1800" dirty="0" err="1"/>
              <a:t>th</a:t>
            </a:r>
            <a:r>
              <a:rPr lang="en-US" sz="1800" dirty="0"/>
              <a:t>)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0C72C5-41ED-FA3E-B01A-0EBB26DF0E8E}"/>
              </a:ext>
            </a:extLst>
          </p:cNvPr>
          <p:cNvSpPr txBox="1"/>
          <p:nvPr/>
        </p:nvSpPr>
        <p:spPr>
          <a:xfrm>
            <a:off x="7105159" y="4700244"/>
            <a:ext cx="3606500" cy="64633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err="1"/>
              <a:t>launch_dict</a:t>
            </a:r>
            <a:r>
              <a:rPr lang="en-US" dirty="0"/>
              <a:t>[Key].append(table data)</a:t>
            </a:r>
          </a:p>
          <a:p>
            <a:pPr algn="ctr"/>
            <a:r>
              <a:rPr lang="en-US" i="1" dirty="0"/>
              <a:t>Iterated over each row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ACC6C94-7A44-AA89-BFC0-6429B853611F}"/>
              </a:ext>
            </a:extLst>
          </p:cNvPr>
          <p:cNvCxnSpPr>
            <a:cxnSpLocks/>
          </p:cNvCxnSpPr>
          <p:nvPr/>
        </p:nvCxnSpPr>
        <p:spPr>
          <a:xfrm>
            <a:off x="8962461" y="1921972"/>
            <a:ext cx="17501" cy="400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34ABCA7-74AD-E45A-1710-DF98ED2F9EAB}"/>
              </a:ext>
            </a:extLst>
          </p:cNvPr>
          <p:cNvCxnSpPr>
            <a:cxnSpLocks/>
          </p:cNvCxnSpPr>
          <p:nvPr/>
        </p:nvCxnSpPr>
        <p:spPr>
          <a:xfrm>
            <a:off x="8890908" y="2891643"/>
            <a:ext cx="17501" cy="4700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0BE4D7C-C4CC-5EA7-0494-30379CB2415F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8904432" y="3767891"/>
            <a:ext cx="3977" cy="932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437</TotalTime>
  <Words>2014</Words>
  <Application>Microsoft Office PowerPoint</Application>
  <PresentationFormat>Widescreen</PresentationFormat>
  <Paragraphs>293</Paragraphs>
  <Slides>47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IBM Plex Mono Text</vt:lpstr>
      <vt:lpstr>Menlo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Tony Nguyen</cp:lastModifiedBy>
  <cp:revision>208</cp:revision>
  <dcterms:created xsi:type="dcterms:W3CDTF">2021-04-29T18:58:34Z</dcterms:created>
  <dcterms:modified xsi:type="dcterms:W3CDTF">2023-01-12T20:53:34Z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